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79" r:id="rId4"/>
    <p:sldId id="257" r:id="rId5"/>
    <p:sldId id="258" r:id="rId6"/>
    <p:sldId id="259" r:id="rId7"/>
    <p:sldId id="262" r:id="rId8"/>
    <p:sldId id="263" r:id="rId9"/>
    <p:sldId id="280" r:id="rId10"/>
    <p:sldId id="264" r:id="rId11"/>
    <p:sldId id="272" r:id="rId12"/>
    <p:sldId id="277" r:id="rId13"/>
    <p:sldId id="267" r:id="rId14"/>
    <p:sldId id="27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9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79205-0865-47EC-A465-4A855AE91E42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01329-281C-4337-B7B6-FD89A71C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01329-281C-4337-B7B6-FD89A71CAA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9FE3-0BD1-45AF-8D4A-3513274EC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Weighted Random and Transition Density Patterns for Scan-BIST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Farhana Rashid*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Vishwani </a:t>
            </a:r>
            <a:r>
              <a:rPr lang="en-US" b="1" dirty="0" smtClean="0">
                <a:solidFill>
                  <a:schemeClr val="tx1"/>
                </a:solidFill>
              </a:rPr>
              <a:t>D. Agrawal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Auburn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ECE Department, Auburn, Alabama 36849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* </a:t>
            </a:r>
            <a:r>
              <a:rPr lang="en-US" i="1" dirty="0" smtClean="0">
                <a:solidFill>
                  <a:schemeClr val="tx1"/>
                </a:solidFill>
              </a:rPr>
              <a:t>Presently with Intel Corp., Austin, Texas 78746</a:t>
            </a:r>
          </a:p>
          <a:p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04746"/>
          </a:xfrm>
        </p:spPr>
        <p:txBody>
          <a:bodyPr>
            <a:normAutofit/>
          </a:bodyPr>
          <a:lstStyle/>
          <a:p>
            <a:r>
              <a:rPr lang="en-US" sz="3600" dirty="0"/>
              <a:t>BIST-TPG for </a:t>
            </a:r>
            <a:r>
              <a:rPr lang="en-US" sz="3600" dirty="0" smtClean="0"/>
              <a:t>WRP and TDP</a:t>
            </a:r>
            <a:endParaRPr lang="en-US" sz="3600" dirty="0"/>
          </a:p>
        </p:txBody>
      </p:sp>
      <p:pic>
        <p:nvPicPr>
          <p:cNvPr id="3074" name="Picture 2" descr="C:\Users\farhana\Desktop\NATW\NATW_final_v2\NATW_final_v2\FIGS\new_tpg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838201"/>
            <a:ext cx="6985000" cy="57150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990600"/>
            <a:ext cx="7848600" cy="1676400"/>
          </a:xfrm>
          <a:prstGeom prst="rect">
            <a:avLst/>
          </a:prstGeom>
          <a:solidFill>
            <a:srgbClr val="4F81BD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667000"/>
            <a:ext cx="7848600" cy="281940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5486399"/>
            <a:ext cx="7848600" cy="990601"/>
          </a:xfrm>
          <a:prstGeom prst="rect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TDP 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WRP </a:t>
            </a:r>
            <a:r>
              <a:rPr lang="en-US" sz="3600" b="1" dirty="0"/>
              <a:t>of </a:t>
            </a:r>
            <a:r>
              <a:rPr lang="en-US" sz="3600" b="1" dirty="0" smtClean="0"/>
              <a:t>s1512 for 95% Coverage</a:t>
            </a:r>
            <a:endParaRPr lang="en-US" sz="3600" dirty="0"/>
          </a:p>
        </p:txBody>
      </p:sp>
      <p:pic>
        <p:nvPicPr>
          <p:cNvPr id="4099" name="Picture 3" descr="C:\Users\farhana\Desktop\NATW\NATW_final_v2\NATW_final_v2\FIGS\s1512_tpg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869092"/>
            <a:ext cx="6019800" cy="5531708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82" y="3733799"/>
            <a:ext cx="1644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TD = 0.25</a:t>
            </a:r>
          </a:p>
          <a:p>
            <a:pPr algn="ctr"/>
            <a:r>
              <a:rPr lang="en-US" sz="2400" b="1" dirty="0" smtClean="0"/>
              <a:t>406 vectors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7162800" y="2743200"/>
            <a:ext cx="182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WRP</a:t>
            </a:r>
          </a:p>
          <a:p>
            <a:pPr algn="ctr"/>
            <a:r>
              <a:rPr lang="en-US" sz="2400" b="1" dirty="0" smtClean="0"/>
              <a:t>p1 </a:t>
            </a:r>
            <a:r>
              <a:rPr lang="en-US" sz="2400" b="1" dirty="0"/>
              <a:t>= </a:t>
            </a:r>
            <a:r>
              <a:rPr lang="en-US" sz="2400" b="1" dirty="0" smtClean="0"/>
              <a:t>0.75</a:t>
            </a:r>
            <a:endParaRPr lang="en-US" sz="2400" b="1" dirty="0"/>
          </a:p>
          <a:p>
            <a:pPr algn="ctr"/>
            <a:r>
              <a:rPr lang="en-US" sz="2400" b="1" dirty="0" smtClean="0"/>
              <a:t>768 </a:t>
            </a:r>
            <a:r>
              <a:rPr lang="en-US" sz="2400" b="1" dirty="0"/>
              <a:t>vectors</a:t>
            </a:r>
            <a:endParaRPr lang="en-US" sz="2400" b="1" dirty="0"/>
          </a:p>
        </p:txBody>
      </p:sp>
      <p:sp>
        <p:nvSpPr>
          <p:cNvPr id="10" name="Freeform 9"/>
          <p:cNvSpPr/>
          <p:nvPr/>
        </p:nvSpPr>
        <p:spPr>
          <a:xfrm>
            <a:off x="1611086" y="4149297"/>
            <a:ext cx="1799771" cy="1406046"/>
          </a:xfrm>
          <a:custGeom>
            <a:avLst/>
            <a:gdLst>
              <a:gd name="connsiteX0" fmla="*/ 0 w 1799771"/>
              <a:gd name="connsiteY0" fmla="*/ 0 h 1378857"/>
              <a:gd name="connsiteX1" fmla="*/ 1233714 w 1799771"/>
              <a:gd name="connsiteY1" fmla="*/ 348343 h 1378857"/>
              <a:gd name="connsiteX2" fmla="*/ 1799771 w 1799771"/>
              <a:gd name="connsiteY2" fmla="*/ 1378857 h 1378857"/>
              <a:gd name="connsiteX3" fmla="*/ 1799771 w 1799771"/>
              <a:gd name="connsiteY3" fmla="*/ 1378857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771" h="1378857">
                <a:moveTo>
                  <a:pt x="0" y="0"/>
                </a:moveTo>
                <a:cubicBezTo>
                  <a:pt x="466876" y="59267"/>
                  <a:pt x="933752" y="118534"/>
                  <a:pt x="1233714" y="348343"/>
                </a:cubicBezTo>
                <a:cubicBezTo>
                  <a:pt x="1533676" y="578152"/>
                  <a:pt x="1799771" y="1378857"/>
                  <a:pt x="1799771" y="1378857"/>
                </a:cubicBezTo>
                <a:lnTo>
                  <a:pt x="1799771" y="1378857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230258" y="3352800"/>
            <a:ext cx="1161142" cy="2090057"/>
          </a:xfrm>
          <a:custGeom>
            <a:avLst/>
            <a:gdLst>
              <a:gd name="connsiteX0" fmla="*/ 1161142 w 1161142"/>
              <a:gd name="connsiteY0" fmla="*/ 0 h 1712686"/>
              <a:gd name="connsiteX1" fmla="*/ 275771 w 1161142"/>
              <a:gd name="connsiteY1" fmla="*/ 522515 h 1712686"/>
              <a:gd name="connsiteX2" fmla="*/ 0 w 1161142"/>
              <a:gd name="connsiteY2" fmla="*/ 1712686 h 171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1142" h="1712686">
                <a:moveTo>
                  <a:pt x="1161142" y="0"/>
                </a:moveTo>
                <a:cubicBezTo>
                  <a:pt x="815218" y="118533"/>
                  <a:pt x="469295" y="237067"/>
                  <a:pt x="275771" y="522515"/>
                </a:cubicBezTo>
                <a:cubicBezTo>
                  <a:pt x="82247" y="807963"/>
                  <a:pt x="48381" y="1516743"/>
                  <a:pt x="0" y="171268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Adaptive </a:t>
            </a:r>
            <a:r>
              <a:rPr lang="en-US" dirty="0" smtClean="0"/>
              <a:t>Test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lock for BIST</a:t>
            </a:r>
            <a:endParaRPr lang="en-US" dirty="0"/>
          </a:p>
        </p:txBody>
      </p:sp>
      <p:pic>
        <p:nvPicPr>
          <p:cNvPr id="3" name="Picture 2" descr="C:\Users\farhana\Desktop\NATW\NATW_final_v2\NATW_final_v2\FIGS\dynamic_tpg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8827962" cy="5490561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60877"/>
              </p:ext>
            </p:extLst>
          </p:nvPr>
        </p:nvGraphicFramePr>
        <p:xfrm>
          <a:off x="381000" y="685800"/>
          <a:ext cx="8458200" cy="570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828800"/>
                <a:gridCol w="1066800"/>
                <a:gridCol w="1828800"/>
                <a:gridCol w="1066800"/>
                <a:gridCol w="1524000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 Patterns (R),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</a:t>
                      </a:r>
                      <a:r>
                        <a:rPr lang="en-US" dirty="0" smtClean="0"/>
                        <a:t>1 = 0.5</a:t>
                      </a:r>
                      <a:endParaRPr lang="en-US" dirty="0" smtClean="0"/>
                    </a:p>
                    <a:p>
                      <a:pPr algn="ctr"/>
                      <a:r>
                        <a:rPr lang="en-US" baseline="0" dirty="0" smtClean="0"/>
                        <a:t> test time (ns)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Weighted Random Patterns (WRP)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Transition Density</a:t>
                      </a:r>
                      <a:r>
                        <a:rPr lang="en-US" baseline="0" dirty="0" smtClean="0"/>
                        <a:t> Patterns (TDP)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Best </a:t>
                      </a:r>
                      <a:r>
                        <a:rPr lang="en-US" b="1" baseline="0" dirty="0" smtClean="0"/>
                        <a:t> p1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Test time (ns)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Best TD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Test time (ns</a:t>
                      </a:r>
                      <a:r>
                        <a:rPr lang="en-US" b="1" dirty="0" smtClean="0"/>
                        <a:t>)</a:t>
                      </a:r>
                      <a:endParaRPr lang="en-US" b="1" dirty="0" smtClean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s298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10050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10050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1974026</a:t>
                      </a:r>
                      <a:endParaRPr lang="en-US" sz="2400" dirty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s382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10320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6661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8287</a:t>
                      </a:r>
                      <a:endParaRPr lang="en-US" sz="2400" dirty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S820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348392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268971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504453</a:t>
                      </a:r>
                      <a:endParaRPr lang="en-US" sz="2400" dirty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S953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418073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162371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231833</a:t>
                      </a:r>
                      <a:endParaRPr lang="en-US" sz="2400" dirty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S1196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264652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221416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262350</a:t>
                      </a:r>
                      <a:endParaRPr lang="en-US" sz="2400" dirty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S1488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124572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117901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72831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s13207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31565011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16180025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10149712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539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s15850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16341260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16341260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20109065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2029" y="76200"/>
            <a:ext cx="8905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90% Fault Coverage BIST, 25-100MHz Adaptive Clock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93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Low toggle rate </a:t>
            </a:r>
            <a:r>
              <a:rPr lang="en-US" dirty="0" smtClean="0"/>
              <a:t>vectors, often suggested </a:t>
            </a:r>
            <a:r>
              <a:rPr lang="en-US" dirty="0" smtClean="0"/>
              <a:t>for reducing test </a:t>
            </a:r>
            <a:r>
              <a:rPr lang="en-US" dirty="0" smtClean="0"/>
              <a:t>power, generally cause </a:t>
            </a:r>
            <a:r>
              <a:rPr lang="en-US" dirty="0" smtClean="0"/>
              <a:t>slow rise in fault </a:t>
            </a:r>
            <a:r>
              <a:rPr lang="en-US" dirty="0" smtClean="0"/>
              <a:t>coverage and result in increased test time.</a:t>
            </a:r>
            <a:endParaRPr lang="en-US" dirty="0" smtClean="0"/>
          </a:p>
          <a:p>
            <a:r>
              <a:rPr lang="en-US" dirty="0" smtClean="0"/>
              <a:t>We show that </a:t>
            </a:r>
            <a:r>
              <a:rPr lang="en-US" dirty="0" smtClean="0"/>
              <a:t>a proper weight or transition density, which is circuit dependent, can be best for fault coverage.</a:t>
            </a:r>
            <a:endParaRPr lang="en-US" dirty="0" smtClean="0"/>
          </a:p>
          <a:p>
            <a:r>
              <a:rPr lang="en-US" dirty="0" smtClean="0"/>
              <a:t>Any, low or high,</a:t>
            </a:r>
            <a:r>
              <a:rPr lang="en-US" dirty="0" smtClean="0"/>
              <a:t> </a:t>
            </a:r>
            <a:r>
              <a:rPr lang="en-US" dirty="0" smtClean="0"/>
              <a:t>toggle rate can be used </a:t>
            </a:r>
            <a:r>
              <a:rPr lang="en-US" dirty="0" smtClean="0"/>
              <a:t>for </a:t>
            </a:r>
            <a:r>
              <a:rPr lang="en-US" dirty="0" smtClean="0"/>
              <a:t>quicker fault coverage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adaptive scan </a:t>
            </a:r>
            <a:r>
              <a:rPr lang="en-US" dirty="0" smtClean="0"/>
              <a:t>clock for an overall reduction in test time.</a:t>
            </a:r>
          </a:p>
          <a:p>
            <a:r>
              <a:rPr lang="en-US" dirty="0" smtClean="0"/>
              <a:t>Combining multiple transition densities or weights can further reduce test time and/or enhance fault coverage; see my thesis referenced in the paper.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F. Rashid, “Controlled Transition Density </a:t>
            </a:r>
            <a:r>
              <a:rPr lang="en-US" dirty="0" smtClean="0"/>
              <a:t>Based Power </a:t>
            </a:r>
            <a:r>
              <a:rPr lang="en-US" dirty="0"/>
              <a:t>Constrained Scan-BIST with Reduced </a:t>
            </a:r>
            <a:r>
              <a:rPr lang="en-US" dirty="0" smtClean="0"/>
              <a:t>Test Time</a:t>
            </a:r>
            <a:r>
              <a:rPr lang="en-US" dirty="0"/>
              <a:t>,” Master’s thesis, Auburn University, </a:t>
            </a:r>
            <a:r>
              <a:rPr lang="en-US" dirty="0" smtClean="0"/>
              <a:t>Alabama, USA</a:t>
            </a:r>
            <a:r>
              <a:rPr lang="en-US" dirty="0"/>
              <a:t>, May 2012</a:t>
            </a:r>
            <a:r>
              <a:rPr lang="en-US" dirty="0" smtClean="0"/>
              <a:t>.</a:t>
            </a:r>
          </a:p>
          <a:p>
            <a:r>
              <a:rPr lang="en-US" dirty="0"/>
              <a:t>P. </a:t>
            </a:r>
            <a:r>
              <a:rPr lang="en-US" dirty="0" err="1"/>
              <a:t>Shanmugasundaram</a:t>
            </a:r>
            <a:r>
              <a:rPr lang="en-US" dirty="0"/>
              <a:t> and V. D. Agrawal, “</a:t>
            </a:r>
            <a:r>
              <a:rPr lang="en-US" dirty="0" smtClean="0"/>
              <a:t>Dynamic Scan </a:t>
            </a:r>
            <a:r>
              <a:rPr lang="en-US" dirty="0"/>
              <a:t>Clock Control for Test Time Reduction </a:t>
            </a:r>
            <a:r>
              <a:rPr lang="en-US" dirty="0" smtClean="0"/>
              <a:t>Maintaining </a:t>
            </a:r>
            <a:r>
              <a:rPr lang="en-US" dirty="0"/>
              <a:t>Peak Power Limit,” in </a:t>
            </a:r>
            <a:r>
              <a:rPr lang="en-US" i="1" dirty="0"/>
              <a:t>Proc. 29th IEEE </a:t>
            </a:r>
            <a:r>
              <a:rPr lang="en-US" i="1" dirty="0" smtClean="0"/>
              <a:t>VLSI Test </a:t>
            </a:r>
            <a:r>
              <a:rPr lang="en-US" i="1" dirty="0" err="1"/>
              <a:t>Symp</a:t>
            </a:r>
            <a:r>
              <a:rPr lang="en-US" i="1" dirty="0"/>
              <a:t>.</a:t>
            </a:r>
            <a:r>
              <a:rPr lang="en-US" dirty="0"/>
              <a:t>, May 2011, pp. 248–253.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0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243"/>
          </a:xfrm>
        </p:spPr>
        <p:txBody>
          <a:bodyPr/>
          <a:lstStyle/>
          <a:p>
            <a:r>
              <a:rPr lang="en-US" dirty="0" smtClean="0"/>
              <a:t>A BIST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80775" y="2407078"/>
            <a:ext cx="28956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Combinational Logic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6175" y="4971521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6175" y="5836078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7375" y="3169078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7375" y="2407078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71175" y="3169078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1175" y="2413862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2"/>
            <a:endCxn id="11" idx="0"/>
          </p:cNvCxnSpPr>
          <p:nvPr/>
        </p:nvCxnSpPr>
        <p:spPr>
          <a:xfrm>
            <a:off x="2785475" y="2794862"/>
            <a:ext cx="0" cy="374216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8" idx="0"/>
          </p:cNvCxnSpPr>
          <p:nvPr/>
        </p:nvCxnSpPr>
        <p:spPr>
          <a:xfrm>
            <a:off x="4690475" y="5352521"/>
            <a:ext cx="0" cy="483557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71675" y="2864278"/>
            <a:ext cx="0" cy="22860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>
            <a:off x="2899775" y="2604362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3"/>
          </p:cNvCxnSpPr>
          <p:nvPr/>
        </p:nvCxnSpPr>
        <p:spPr>
          <a:xfrm>
            <a:off x="2899775" y="3359578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6375" y="3359578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76375" y="2604362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2" idx="1"/>
          </p:cNvCxnSpPr>
          <p:nvPr/>
        </p:nvCxnSpPr>
        <p:spPr>
          <a:xfrm>
            <a:off x="2290175" y="2604362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1" idx="1"/>
          </p:cNvCxnSpPr>
          <p:nvPr/>
        </p:nvCxnSpPr>
        <p:spPr>
          <a:xfrm>
            <a:off x="2290175" y="3359578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</p:cNvCxnSpPr>
          <p:nvPr/>
        </p:nvCxnSpPr>
        <p:spPr>
          <a:xfrm>
            <a:off x="6785975" y="2597578"/>
            <a:ext cx="381000" cy="67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</p:cNvCxnSpPr>
          <p:nvPr/>
        </p:nvCxnSpPr>
        <p:spPr>
          <a:xfrm>
            <a:off x="6785975" y="3359578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9775" y="4464478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7" idx="1"/>
          </p:cNvCxnSpPr>
          <p:nvPr/>
        </p:nvCxnSpPr>
        <p:spPr>
          <a:xfrm>
            <a:off x="2899775" y="5162021"/>
            <a:ext cx="1676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3"/>
          </p:cNvCxnSpPr>
          <p:nvPr/>
        </p:nvCxnSpPr>
        <p:spPr>
          <a:xfrm>
            <a:off x="4804775" y="5162021"/>
            <a:ext cx="17567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76375" y="4464478"/>
            <a:ext cx="3851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87876" y="3931078"/>
            <a:ext cx="5928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67502" y="3945692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99775" y="4464478"/>
            <a:ext cx="0" cy="697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557375" y="4455866"/>
            <a:ext cx="0" cy="7061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87876" y="3931078"/>
            <a:ext cx="0" cy="2095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87876" y="6026578"/>
            <a:ext cx="19263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3"/>
          </p:cNvCxnSpPr>
          <p:nvPr/>
        </p:nvCxnSpPr>
        <p:spPr>
          <a:xfrm>
            <a:off x="4804775" y="6026578"/>
            <a:ext cx="19864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91194" y="3931078"/>
            <a:ext cx="0" cy="2080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147175" y="1759378"/>
            <a:ext cx="1143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TPG</a:t>
            </a:r>
            <a:endParaRPr lang="en-US" sz="2400" dirty="0"/>
          </a:p>
        </p:txBody>
      </p:sp>
      <p:sp>
        <p:nvSpPr>
          <p:cNvPr id="44" name="Rectangle 43"/>
          <p:cNvSpPr/>
          <p:nvPr/>
        </p:nvSpPr>
        <p:spPr>
          <a:xfrm>
            <a:off x="7166975" y="1759378"/>
            <a:ext cx="1143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SAR</a:t>
            </a:r>
            <a:endParaRPr lang="en-US" sz="2400" dirty="0"/>
          </a:p>
        </p:txBody>
      </p:sp>
      <p:cxnSp>
        <p:nvCxnSpPr>
          <p:cNvPr id="50" name="Elbow Connector 49"/>
          <p:cNvCxnSpPr>
            <a:stCxn id="43" idx="3"/>
            <a:endCxn id="12" idx="0"/>
          </p:cNvCxnSpPr>
          <p:nvPr/>
        </p:nvCxnSpPr>
        <p:spPr>
          <a:xfrm>
            <a:off x="2290175" y="1949878"/>
            <a:ext cx="495300" cy="463984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2" idx="2"/>
            <a:endCxn id="11" idx="0"/>
          </p:cNvCxnSpPr>
          <p:nvPr/>
        </p:nvCxnSpPr>
        <p:spPr>
          <a:xfrm>
            <a:off x="2785475" y="2794862"/>
            <a:ext cx="0" cy="37421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1" idx="2"/>
            <a:endCxn id="7" idx="0"/>
          </p:cNvCxnSpPr>
          <p:nvPr/>
        </p:nvCxnSpPr>
        <p:spPr>
          <a:xfrm rot="16200000" flipH="1">
            <a:off x="3027254" y="3308299"/>
            <a:ext cx="1421443" cy="1905000"/>
          </a:xfrm>
          <a:prstGeom prst="bentConnector3">
            <a:avLst>
              <a:gd name="adj1" fmla="val 89655"/>
            </a:avLst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8" idx="2"/>
            <a:endCxn id="9" idx="2"/>
          </p:cNvCxnSpPr>
          <p:nvPr/>
        </p:nvCxnSpPr>
        <p:spPr>
          <a:xfrm rot="5400000" flipH="1" flipV="1">
            <a:off x="4347575" y="3892978"/>
            <a:ext cx="2667000" cy="1981200"/>
          </a:xfrm>
          <a:prstGeom prst="bentConnector3">
            <a:avLst>
              <a:gd name="adj1" fmla="val -8571"/>
            </a:avLst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0" idx="0"/>
            <a:endCxn id="44" idx="1"/>
          </p:cNvCxnSpPr>
          <p:nvPr/>
        </p:nvCxnSpPr>
        <p:spPr>
          <a:xfrm rot="5400000" flipH="1" flipV="1">
            <a:off x="6690725" y="1930828"/>
            <a:ext cx="457200" cy="495300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9" idx="0"/>
            <a:endCxn id="10" idx="2"/>
          </p:cNvCxnSpPr>
          <p:nvPr/>
        </p:nvCxnSpPr>
        <p:spPr>
          <a:xfrm flipV="1">
            <a:off x="6671675" y="2788078"/>
            <a:ext cx="0" cy="3810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7" idx="2"/>
            <a:endCxn id="8" idx="0"/>
          </p:cNvCxnSpPr>
          <p:nvPr/>
        </p:nvCxnSpPr>
        <p:spPr>
          <a:xfrm>
            <a:off x="4690475" y="5352521"/>
            <a:ext cx="0" cy="48355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29791" y="274774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133572" y="2729333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2253889" y="1150203"/>
            <a:ext cx="4063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1 = </a:t>
            </a:r>
            <a:r>
              <a:rPr lang="en-US" sz="2400" dirty="0" err="1" smtClean="0"/>
              <a:t>Prob</a:t>
            </a:r>
            <a:r>
              <a:rPr lang="en-US" sz="2400" dirty="0" smtClean="0"/>
              <a:t>{bit = 1}, or</a:t>
            </a:r>
          </a:p>
          <a:p>
            <a:r>
              <a:rPr lang="en-US" sz="2400" dirty="0" smtClean="0"/>
              <a:t>TD = </a:t>
            </a:r>
            <a:r>
              <a:rPr lang="en-US" sz="2400" dirty="0" err="1" smtClean="0"/>
              <a:t>Prob</a:t>
            </a:r>
            <a:r>
              <a:rPr lang="en-US" sz="2400" dirty="0" smtClean="0"/>
              <a:t>{bit makes transition}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8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WRP and TDP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Random pattern:</a:t>
            </a:r>
          </a:p>
          <a:p>
            <a:pPr lvl="2"/>
            <a:r>
              <a:rPr lang="en-US" dirty="0" smtClean="0"/>
              <a:t>0100101110, p1 = 0.5</a:t>
            </a:r>
          </a:p>
          <a:p>
            <a:r>
              <a:rPr lang="en-US" dirty="0" smtClean="0"/>
              <a:t>Weighted random patterns (WRP):</a:t>
            </a:r>
          </a:p>
          <a:p>
            <a:pPr lvl="2"/>
            <a:r>
              <a:rPr lang="en-US" dirty="0" smtClean="0"/>
              <a:t>1011101101, p1 = 0.7</a:t>
            </a:r>
          </a:p>
          <a:p>
            <a:pPr lvl="2"/>
            <a:r>
              <a:rPr lang="en-US" dirty="0" smtClean="0"/>
              <a:t>0010011000, p1 = 0.3</a:t>
            </a:r>
          </a:p>
          <a:p>
            <a:r>
              <a:rPr lang="en-US" dirty="0" smtClean="0"/>
              <a:t>Transition density patterns (TDP):</a:t>
            </a:r>
          </a:p>
          <a:p>
            <a:pPr lvl="2"/>
            <a:r>
              <a:rPr lang="en-US" dirty="0" smtClean="0"/>
              <a:t>0111001011, TD </a:t>
            </a:r>
            <a:r>
              <a:rPr lang="en-US" dirty="0"/>
              <a:t>= </a:t>
            </a:r>
            <a:r>
              <a:rPr lang="en-US" dirty="0" smtClean="0"/>
              <a:t>0.5</a:t>
            </a:r>
          </a:p>
          <a:p>
            <a:pPr lvl="2"/>
            <a:r>
              <a:rPr lang="en-US" dirty="0" smtClean="0"/>
              <a:t>1101001001</a:t>
            </a:r>
            <a:r>
              <a:rPr lang="en-US" dirty="0"/>
              <a:t>, </a:t>
            </a:r>
            <a:r>
              <a:rPr lang="en-US" dirty="0" smtClean="0"/>
              <a:t>TD </a:t>
            </a:r>
            <a:r>
              <a:rPr lang="en-US" dirty="0"/>
              <a:t>= </a:t>
            </a:r>
            <a:r>
              <a:rPr lang="en-US" dirty="0" smtClean="0"/>
              <a:t>0.7</a:t>
            </a:r>
          </a:p>
          <a:p>
            <a:pPr lvl="2"/>
            <a:r>
              <a:rPr lang="en-US" dirty="0" smtClean="0"/>
              <a:t>0011101111</a:t>
            </a:r>
            <a:r>
              <a:rPr lang="en-US" dirty="0"/>
              <a:t>, </a:t>
            </a:r>
            <a:r>
              <a:rPr lang="en-US" dirty="0" smtClean="0"/>
              <a:t>TD </a:t>
            </a:r>
            <a:r>
              <a:rPr lang="en-US" dirty="0"/>
              <a:t>= </a:t>
            </a:r>
            <a:r>
              <a:rPr lang="en-US" dirty="0" smtClean="0"/>
              <a:t>0.3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54974" y="1524000"/>
            <a:ext cx="1752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LFSR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654974" y="3048000"/>
            <a:ext cx="1752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LOGIC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7531274" y="2133600"/>
            <a:ext cx="0" cy="9144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oon 10"/>
          <p:cNvSpPr/>
          <p:nvPr/>
        </p:nvSpPr>
        <p:spPr>
          <a:xfrm rot="16200000">
            <a:off x="7048500" y="4381501"/>
            <a:ext cx="609600" cy="533400"/>
          </a:xfrm>
          <a:prstGeom prst="moon">
            <a:avLst>
              <a:gd name="adj" fmla="val 825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72300" y="5281808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FF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8" idx="2"/>
          </p:cNvCxnSpPr>
          <p:nvPr/>
        </p:nvCxnSpPr>
        <p:spPr>
          <a:xfrm>
            <a:off x="7531274" y="3657600"/>
            <a:ext cx="0" cy="668836"/>
          </a:xfrm>
          <a:prstGeom prst="straightConnector1">
            <a:avLst/>
          </a:prstGeom>
          <a:ln w="28575">
            <a:solidFill>
              <a:srgbClr val="4F81BD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1"/>
            <a:endCxn id="12" idx="0"/>
          </p:cNvCxnSpPr>
          <p:nvPr/>
        </p:nvCxnSpPr>
        <p:spPr>
          <a:xfrm>
            <a:off x="7353300" y="4953001"/>
            <a:ext cx="0" cy="328807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53716" y="2175301"/>
            <a:ext cx="1229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Random</a:t>
            </a:r>
          </a:p>
          <a:p>
            <a:r>
              <a:rPr lang="en-US" sz="2400" dirty="0" smtClean="0"/>
              <a:t>patterns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608905" y="373566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WRP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353299" y="5739008"/>
            <a:ext cx="0" cy="457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34258" y="5794829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TDP</a:t>
            </a:r>
            <a:endParaRPr lang="en-US" sz="2400" dirty="0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781800" y="5867400"/>
            <a:ext cx="5714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781800" y="4076700"/>
            <a:ext cx="0" cy="1790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7089733" y="4271375"/>
            <a:ext cx="530268" cy="110123"/>
          </a:xfrm>
          <a:custGeom>
            <a:avLst/>
            <a:gdLst>
              <a:gd name="connsiteX0" fmla="*/ 0 w 563671"/>
              <a:gd name="connsiteY0" fmla="*/ 0 h 150313"/>
              <a:gd name="connsiteX1" fmla="*/ 275572 w 563671"/>
              <a:gd name="connsiteY1" fmla="*/ 150313 h 150313"/>
              <a:gd name="connsiteX2" fmla="*/ 563671 w 563671"/>
              <a:gd name="connsiteY2" fmla="*/ 0 h 15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671" h="150313">
                <a:moveTo>
                  <a:pt x="0" y="0"/>
                </a:moveTo>
                <a:cubicBezTo>
                  <a:pt x="90813" y="75156"/>
                  <a:pt x="181627" y="150313"/>
                  <a:pt x="275572" y="150313"/>
                </a:cubicBezTo>
                <a:cubicBezTo>
                  <a:pt x="369517" y="150313"/>
                  <a:pt x="466594" y="75156"/>
                  <a:pt x="563671" y="0"/>
                </a:cubicBezTo>
              </a:path>
            </a:pathLst>
          </a:cu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7162800" y="4076700"/>
            <a:ext cx="0" cy="241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81800" y="4076699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162800" y="4076701"/>
            <a:ext cx="0" cy="2412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81800" y="4076700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272339" y="5791200"/>
            <a:ext cx="161919" cy="152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1066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48600" cy="4419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Problem </a:t>
            </a:r>
            <a:r>
              <a:rPr lang="en-US" dirty="0" smtClean="0">
                <a:solidFill>
                  <a:schemeClr val="tx1"/>
                </a:solidFill>
              </a:rPr>
              <a:t>Statement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Contribution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Introduction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Fault coverage </a:t>
            </a:r>
            <a:r>
              <a:rPr lang="en-US" dirty="0" smtClean="0">
                <a:solidFill>
                  <a:schemeClr val="tx1"/>
                </a:solidFill>
              </a:rPr>
              <a:t>analysis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f </a:t>
            </a:r>
            <a:r>
              <a:rPr lang="en-US" dirty="0" smtClean="0">
                <a:solidFill>
                  <a:schemeClr val="tx1"/>
                </a:solidFill>
              </a:rPr>
              <a:t>WRP and TDP for scan-BIST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Test Time reduction by </a:t>
            </a:r>
            <a:r>
              <a:rPr lang="en-US" dirty="0" smtClean="0">
                <a:solidFill>
                  <a:schemeClr val="tx1"/>
                </a:solidFill>
              </a:rPr>
              <a:t>using dynamically adapted </a:t>
            </a:r>
            <a:r>
              <a:rPr lang="en-US" dirty="0" smtClean="0">
                <a:solidFill>
                  <a:schemeClr val="tx1"/>
                </a:solidFill>
              </a:rPr>
              <a:t>scan clock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Results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Conclusion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uture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7772400" cy="1219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45720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Design BIST for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coverage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Satisfying power constrain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Reduced test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Statement </a:t>
            </a:r>
            <a:r>
              <a:rPr lang="en-US" dirty="0" smtClean="0"/>
              <a:t>and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Examine</a:t>
            </a:r>
            <a:r>
              <a:rPr lang="en-US" dirty="0" smtClean="0"/>
              <a:t> </a:t>
            </a:r>
            <a:r>
              <a:rPr lang="en-US" dirty="0" smtClean="0"/>
              <a:t>effect of weighted random patterns and transition density patterns on fault </a:t>
            </a:r>
            <a:r>
              <a:rPr lang="en-US" dirty="0" smtClean="0"/>
              <a:t>coverage.</a:t>
            </a:r>
            <a:endParaRPr lang="en-US" dirty="0" smtClean="0"/>
          </a:p>
          <a:p>
            <a:r>
              <a:rPr lang="en-US" dirty="0" smtClean="0"/>
              <a:t>Reduce test application time </a:t>
            </a:r>
            <a:r>
              <a:rPr lang="en-US" dirty="0" smtClean="0"/>
              <a:t>for test-per-</a:t>
            </a:r>
            <a:r>
              <a:rPr lang="en-US" dirty="0" smtClean="0"/>
              <a:t>scan BIST.</a:t>
            </a:r>
            <a:endParaRPr lang="en-US" dirty="0" smtClean="0"/>
          </a:p>
          <a:p>
            <a:r>
              <a:rPr lang="en-US" dirty="0" smtClean="0"/>
              <a:t>Proposed solution: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Pre-select weighted random patterns or transition density patterns to produce </a:t>
            </a:r>
            <a:r>
              <a:rPr lang="en-US" dirty="0" smtClean="0">
                <a:solidFill>
                  <a:schemeClr val="tx2"/>
                </a:solidFill>
              </a:rPr>
              <a:t>high coverage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test with shortest test </a:t>
            </a:r>
            <a:r>
              <a:rPr lang="en-US" dirty="0" smtClean="0">
                <a:solidFill>
                  <a:schemeClr val="tx2"/>
                </a:solidFill>
              </a:rPr>
              <a:t>length.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Further r</a:t>
            </a:r>
            <a:r>
              <a:rPr lang="en-US" dirty="0" smtClean="0">
                <a:solidFill>
                  <a:schemeClr val="tx2"/>
                </a:solidFill>
              </a:rPr>
              <a:t>educe </a:t>
            </a:r>
            <a:r>
              <a:rPr lang="en-US" dirty="0" smtClean="0">
                <a:solidFill>
                  <a:schemeClr val="tx2"/>
                </a:solidFill>
              </a:rPr>
              <a:t>test time </a:t>
            </a:r>
            <a:r>
              <a:rPr lang="en-US" dirty="0" smtClean="0">
                <a:solidFill>
                  <a:schemeClr val="tx2"/>
                </a:solidFill>
              </a:rPr>
              <a:t>with adaptive activity-driven </a:t>
            </a:r>
            <a:r>
              <a:rPr lang="en-US" dirty="0" smtClean="0">
                <a:solidFill>
                  <a:schemeClr val="tx2"/>
                </a:solidFill>
              </a:rPr>
              <a:t>scan </a:t>
            </a:r>
            <a:r>
              <a:rPr lang="en-US" dirty="0" smtClean="0">
                <a:solidFill>
                  <a:schemeClr val="tx2"/>
                </a:solidFill>
              </a:rPr>
              <a:t>clock.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Performance of </a:t>
            </a:r>
            <a:r>
              <a:rPr lang="en-US" sz="3200" dirty="0" smtClean="0"/>
              <a:t>Weighted </a:t>
            </a:r>
            <a:r>
              <a:rPr lang="en-US" sz="3200" dirty="0"/>
              <a:t>R</a:t>
            </a:r>
            <a:r>
              <a:rPr lang="en-US" sz="3200" dirty="0" smtClean="0"/>
              <a:t>andom </a:t>
            </a:r>
            <a:r>
              <a:rPr lang="en-US" sz="3200" dirty="0" smtClean="0"/>
              <a:t>P</a:t>
            </a:r>
            <a:r>
              <a:rPr lang="en-US" sz="3200" dirty="0" smtClean="0"/>
              <a:t>atterns (WRP)</a:t>
            </a:r>
            <a:endParaRPr lang="en-US" sz="3200" dirty="0"/>
          </a:p>
        </p:txBody>
      </p:sp>
      <p:pic>
        <p:nvPicPr>
          <p:cNvPr id="1026" name="Picture 2" descr="C:\Users\farhana\Desktop\NATW\NATW_final_v2\NATW_final_v2\FIGS\s1269_wrp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914" y="1381055"/>
            <a:ext cx="8379085" cy="501974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139868"/>
            <a:ext cx="8153400" cy="688932"/>
          </a:xfrm>
        </p:spPr>
        <p:txBody>
          <a:bodyPr>
            <a:normAutofit/>
          </a:bodyPr>
          <a:lstStyle/>
          <a:p>
            <a:r>
              <a:rPr lang="en-US" b="1" dirty="0"/>
              <a:t>Number of </a:t>
            </a:r>
            <a:r>
              <a:rPr lang="en-US" b="1" dirty="0" smtClean="0"/>
              <a:t>test per scan vectors for 95</a:t>
            </a:r>
            <a:r>
              <a:rPr lang="en-US" b="1" dirty="0"/>
              <a:t>% </a:t>
            </a:r>
            <a:r>
              <a:rPr lang="en-US" b="1" dirty="0" smtClean="0"/>
              <a:t>coverage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362200"/>
            <a:ext cx="1220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s1269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Autofit/>
          </a:bodyPr>
          <a:lstStyle/>
          <a:p>
            <a:r>
              <a:rPr lang="en-US" sz="3200" dirty="0"/>
              <a:t>Performance of </a:t>
            </a:r>
            <a:r>
              <a:rPr lang="en-US" sz="3200" dirty="0"/>
              <a:t>T</a:t>
            </a:r>
            <a:r>
              <a:rPr lang="en-US" sz="3200" dirty="0" smtClean="0"/>
              <a:t>ransition </a:t>
            </a:r>
            <a:r>
              <a:rPr lang="en-US" sz="3200" dirty="0"/>
              <a:t>D</a:t>
            </a:r>
            <a:r>
              <a:rPr lang="en-US" sz="3200" dirty="0" smtClean="0"/>
              <a:t>ensity </a:t>
            </a:r>
            <a:r>
              <a:rPr lang="en-US" sz="3200" dirty="0" smtClean="0"/>
              <a:t>P</a:t>
            </a:r>
            <a:r>
              <a:rPr lang="en-US" sz="3200" dirty="0" smtClean="0"/>
              <a:t>atterns (TDP)</a:t>
            </a:r>
            <a:endParaRPr lang="en-US" sz="3200" dirty="0"/>
          </a:p>
        </p:txBody>
      </p:sp>
      <p:pic>
        <p:nvPicPr>
          <p:cNvPr id="2050" name="Picture 2" descr="C:\Users\farhana\Desktop\NATW\NATW_final_v2\NATW_final_v2\FIGS\s1269_td.ep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36342"/>
            <a:ext cx="7772400" cy="4988257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US" b="1" dirty="0"/>
              <a:t>Number of </a:t>
            </a:r>
            <a:r>
              <a:rPr lang="en-US" b="1" dirty="0" smtClean="0"/>
              <a:t>test per scan vectors for 95</a:t>
            </a:r>
            <a:r>
              <a:rPr lang="en-US" b="1" dirty="0"/>
              <a:t>% </a:t>
            </a:r>
            <a:r>
              <a:rPr lang="en-US" b="1" dirty="0" smtClean="0"/>
              <a:t>coverage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48141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s1269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Best WRP and TDP </a:t>
            </a:r>
            <a:r>
              <a:rPr lang="en-US" b="1" dirty="0"/>
              <a:t>for 95</a:t>
            </a:r>
            <a:r>
              <a:rPr lang="en-US" b="1" dirty="0" smtClean="0"/>
              <a:t>% Fault Coverage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NATW'12: Rashid and Agrawal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9FE3-0BD1-45AF-8D4A-3513274EC8A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47735"/>
              </p:ext>
            </p:extLst>
          </p:nvPr>
        </p:nvGraphicFramePr>
        <p:xfrm>
          <a:off x="228600" y="1371600"/>
          <a:ext cx="868679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471"/>
                <a:gridCol w="1396471"/>
                <a:gridCol w="710843"/>
                <a:gridCol w="1035209"/>
                <a:gridCol w="1354862"/>
                <a:gridCol w="1396471"/>
                <a:gridCol w="1396471"/>
              </a:tblGrid>
              <a:tr h="65993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 name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</a:t>
                      </a:r>
                      <a:r>
                        <a:rPr lang="en-US" dirty="0" smtClean="0"/>
                        <a:t>Fault Coverage (%)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Weighted Random </a:t>
                      </a:r>
                      <a:r>
                        <a:rPr lang="en-US" dirty="0" smtClean="0"/>
                        <a:t>Vectors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Transition Density Vectors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0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Bestp1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No. Of Vectors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TD =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2</a:t>
                      </a:r>
                      <a:r>
                        <a:rPr lang="en-US" b="1" baseline="0" dirty="0" smtClean="0"/>
                        <a:t> × </a:t>
                      </a:r>
                      <a:r>
                        <a:rPr lang="en-US" b="1" dirty="0" smtClean="0"/>
                        <a:t>p1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× (1 – p1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Best TD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No. </a:t>
                      </a:r>
                      <a:r>
                        <a:rPr lang="en-US" b="1" dirty="0" smtClean="0"/>
                        <a:t>of </a:t>
                      </a:r>
                      <a:r>
                        <a:rPr lang="en-US" b="1" dirty="0" smtClean="0"/>
                        <a:t>Vectors</a:t>
                      </a:r>
                      <a:endParaRPr lang="en-US" b="1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s382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lang="en-US" sz="2000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s510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US" sz="2000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s635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1883</a:t>
                      </a:r>
                      <a:endParaRPr lang="en-US" sz="2000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s820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0.45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5972</a:t>
                      </a:r>
                      <a:endParaRPr lang="en-US" sz="2000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s1196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0.55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2821</a:t>
                      </a:r>
                      <a:endParaRPr lang="en-US" sz="2000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s1296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2000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s1494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98.8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4974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3158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19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s1512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0.375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9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760</Words>
  <Application>Microsoft Office PowerPoint</Application>
  <PresentationFormat>On-screen Show (4:3)</PresentationFormat>
  <Paragraphs>245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Weighted Random and Transition Density Patterns for Scan-BIST</vt:lpstr>
      <vt:lpstr>A BIST Architecture</vt:lpstr>
      <vt:lpstr>WRP and TDP</vt:lpstr>
      <vt:lpstr>Outline</vt:lpstr>
      <vt:lpstr>Motivation</vt:lpstr>
      <vt:lpstr>Problem Statement and Contribution</vt:lpstr>
      <vt:lpstr>Performance of Weighted Random Patterns (WRP)</vt:lpstr>
      <vt:lpstr>Performance of Transition Density Patterns (TDP)</vt:lpstr>
      <vt:lpstr>Best WRP and TDP for 95% Fault Coverage</vt:lpstr>
      <vt:lpstr>BIST-TPG for WRP and TDP</vt:lpstr>
      <vt:lpstr>TDP and WRP of s1512 for 95% Coverage</vt:lpstr>
      <vt:lpstr>Adaptive Test Clock for BIST</vt:lpstr>
      <vt:lpstr>PowerPoint Presentation</vt:lpstr>
      <vt:lpstr>Conclusion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Weighted Random and Transition Density Patterns For Scan-BIST</dc:title>
  <dc:creator>farhana</dc:creator>
  <cp:lastModifiedBy>Vishwani Agrawal</cp:lastModifiedBy>
  <cp:revision>77</cp:revision>
  <dcterms:created xsi:type="dcterms:W3CDTF">2012-04-29T23:12:09Z</dcterms:created>
  <dcterms:modified xsi:type="dcterms:W3CDTF">2012-05-10T05:08:58Z</dcterms:modified>
</cp:coreProperties>
</file>